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Nuni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bold.fntdata"/><Relationship Id="rId12"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Italic.fntdata"/><Relationship Id="rId14"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f8f45c7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f8f45c7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How did we get to this point? OG started w/ Big Mac Data set. Ni Subtly hinted that was stupid and introduced me to what she was doing in her lab… we’ll get to this in a minute… </a:t>
            </a:r>
            <a:endParaRPr/>
          </a:p>
          <a:p>
            <a:pPr indent="-298450" lvl="0" marL="457200" rtl="0" algn="l">
              <a:spcBef>
                <a:spcPts val="0"/>
              </a:spcBef>
              <a:spcAft>
                <a:spcPts val="0"/>
              </a:spcAft>
              <a:buSzPts val="1100"/>
              <a:buChar char="●"/>
            </a:pPr>
            <a:r>
              <a:rPr lang="en"/>
              <a:t>In my mind I was thinking </a:t>
            </a:r>
            <a:r>
              <a:rPr lang="en"/>
              <a:t>how familiar it sounded and I realized that she was studying a class of plants that I had learned about 2 years ago when I took BIS 2c w/ prof ledford.</a:t>
            </a:r>
            <a:endParaRPr/>
          </a:p>
          <a:p>
            <a:pPr indent="-298450" lvl="0" marL="457200" rtl="0" algn="l">
              <a:spcBef>
                <a:spcPts val="0"/>
              </a:spcBef>
              <a:spcAft>
                <a:spcPts val="0"/>
              </a:spcAft>
              <a:buSzPts val="1100"/>
              <a:buChar char="●"/>
            </a:pPr>
            <a:r>
              <a:rPr lang="en"/>
              <a:t>Instantly realized that was the better option than Big Macs. Swapped it up to the Bloomrape data her lab gatheredgathered</a:t>
            </a:r>
            <a:endParaRPr/>
          </a:p>
          <a:p>
            <a:pPr indent="-298450" lvl="0" marL="457200" rtl="0" algn="l">
              <a:spcBef>
                <a:spcPts val="0"/>
              </a:spcBef>
              <a:spcAft>
                <a:spcPts val="0"/>
              </a:spcAft>
              <a:buSzPts val="1100"/>
              <a:buChar char="●"/>
            </a:pPr>
            <a:r>
              <a:rPr lang="en"/>
              <a:t>Note: pretty cool how what I learned 2 years ago actually came in handy because I was 100% sure I would instantly forget everything about bis 2c the moment the final ended.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f8f45c7e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bf8f45c7e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236b276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236b276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bf8f45c7e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bf8f45c7e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bf8f45c7e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bf8f45c7e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powo.science.kew.org/taxon/urn:lsid:ipni.org:names:662284-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279058" y="1057175"/>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BROOMRAPES</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omic Sans MS"/>
                <a:ea typeface="Comic Sans MS"/>
                <a:cs typeface="Comic Sans MS"/>
                <a:sym typeface="Comic Sans MS"/>
              </a:rPr>
              <a:t>Group 8: Hugo Mahatdejkul, Ni Tang</a:t>
            </a:r>
            <a:endParaRPr>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649525" y="312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ic Sans MS"/>
                <a:ea typeface="Comic Sans MS"/>
                <a:cs typeface="Comic Sans MS"/>
                <a:sym typeface="Comic Sans MS"/>
              </a:rPr>
              <a:t>The Story</a:t>
            </a:r>
            <a:endParaRPr>
              <a:latin typeface="Comic Sans MS"/>
              <a:ea typeface="Comic Sans MS"/>
              <a:cs typeface="Comic Sans MS"/>
              <a:sym typeface="Comic Sans MS"/>
            </a:endParaRPr>
          </a:p>
        </p:txBody>
      </p:sp>
      <p:pic>
        <p:nvPicPr>
          <p:cNvPr id="135" name="Google Shape;135;p14"/>
          <p:cNvPicPr preferRelativeResize="0"/>
          <p:nvPr/>
        </p:nvPicPr>
        <p:blipFill>
          <a:blip r:embed="rId3">
            <a:alphaModFix/>
          </a:blip>
          <a:stretch>
            <a:fillRect/>
          </a:stretch>
        </p:blipFill>
        <p:spPr>
          <a:xfrm>
            <a:off x="3537647" y="407050"/>
            <a:ext cx="2016525" cy="2265775"/>
          </a:xfrm>
          <a:prstGeom prst="rect">
            <a:avLst/>
          </a:prstGeom>
          <a:noFill/>
          <a:ln>
            <a:noFill/>
          </a:ln>
        </p:spPr>
      </p:pic>
      <p:pic>
        <p:nvPicPr>
          <p:cNvPr id="136" name="Google Shape;136;p14"/>
          <p:cNvPicPr preferRelativeResize="0"/>
          <p:nvPr/>
        </p:nvPicPr>
        <p:blipFill>
          <a:blip r:embed="rId4">
            <a:alphaModFix/>
          </a:blip>
          <a:stretch>
            <a:fillRect/>
          </a:stretch>
        </p:blipFill>
        <p:spPr>
          <a:xfrm>
            <a:off x="3119975" y="3033100"/>
            <a:ext cx="2987350" cy="1680376"/>
          </a:xfrm>
          <a:prstGeom prst="rect">
            <a:avLst/>
          </a:prstGeom>
          <a:noFill/>
          <a:ln>
            <a:noFill/>
          </a:ln>
        </p:spPr>
      </p:pic>
      <p:pic>
        <p:nvPicPr>
          <p:cNvPr id="137" name="Google Shape;137;p14"/>
          <p:cNvPicPr preferRelativeResize="0"/>
          <p:nvPr/>
        </p:nvPicPr>
        <p:blipFill>
          <a:blip r:embed="rId5">
            <a:alphaModFix/>
          </a:blip>
          <a:stretch>
            <a:fillRect/>
          </a:stretch>
        </p:blipFill>
        <p:spPr>
          <a:xfrm>
            <a:off x="649525" y="1267025"/>
            <a:ext cx="2190750" cy="2085975"/>
          </a:xfrm>
          <a:prstGeom prst="rect">
            <a:avLst/>
          </a:prstGeom>
          <a:noFill/>
          <a:ln>
            <a:noFill/>
          </a:ln>
        </p:spPr>
      </p:pic>
      <p:sp>
        <p:nvSpPr>
          <p:cNvPr id="138" name="Google Shape;138;p14"/>
          <p:cNvSpPr txBox="1"/>
          <p:nvPr/>
        </p:nvSpPr>
        <p:spPr>
          <a:xfrm>
            <a:off x="550250" y="870175"/>
            <a:ext cx="29874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omic Sans MS"/>
                <a:ea typeface="Comic Sans MS"/>
                <a:cs typeface="Comic Sans MS"/>
                <a:sym typeface="Comic Sans MS"/>
              </a:rPr>
              <a:t>How did we get to this point?</a:t>
            </a:r>
            <a:endParaRPr sz="1300">
              <a:solidFill>
                <a:schemeClr val="dk2"/>
              </a:solidFill>
              <a:latin typeface="Comic Sans MS"/>
              <a:ea typeface="Comic Sans MS"/>
              <a:cs typeface="Comic Sans MS"/>
              <a:sym typeface="Comic Sans MS"/>
            </a:endParaRPr>
          </a:p>
        </p:txBody>
      </p:sp>
      <p:sp>
        <p:nvSpPr>
          <p:cNvPr id="139" name="Google Shape;139;p14"/>
          <p:cNvSpPr/>
          <p:nvPr/>
        </p:nvSpPr>
        <p:spPr>
          <a:xfrm>
            <a:off x="2852150" y="2053750"/>
            <a:ext cx="654600" cy="31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0" name="Google Shape;140;p14"/>
          <p:cNvSpPr/>
          <p:nvPr/>
        </p:nvSpPr>
        <p:spPr>
          <a:xfrm>
            <a:off x="5585075" y="2100175"/>
            <a:ext cx="654600" cy="31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41" name="Google Shape;141;p14"/>
          <p:cNvPicPr preferRelativeResize="0"/>
          <p:nvPr/>
        </p:nvPicPr>
        <p:blipFill>
          <a:blip r:embed="rId6">
            <a:alphaModFix/>
          </a:blip>
          <a:stretch>
            <a:fillRect/>
          </a:stretch>
        </p:blipFill>
        <p:spPr>
          <a:xfrm>
            <a:off x="6270575" y="1356046"/>
            <a:ext cx="2615075" cy="1882854"/>
          </a:xfrm>
          <a:prstGeom prst="rect">
            <a:avLst/>
          </a:prstGeom>
          <a:noFill/>
          <a:ln>
            <a:noFill/>
          </a:ln>
        </p:spPr>
      </p:pic>
      <p:sp>
        <p:nvSpPr>
          <p:cNvPr id="142" name="Google Shape;142;p14"/>
          <p:cNvSpPr txBox="1"/>
          <p:nvPr/>
        </p:nvSpPr>
        <p:spPr>
          <a:xfrm>
            <a:off x="686500" y="3353000"/>
            <a:ext cx="21168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omic Sans MS"/>
                <a:ea typeface="Comic Sans MS"/>
                <a:cs typeface="Comic Sans MS"/>
                <a:sym typeface="Comic Sans MS"/>
              </a:rPr>
              <a:t>The Big Mac Data Set</a:t>
            </a:r>
            <a:endParaRPr sz="1300">
              <a:solidFill>
                <a:schemeClr val="dk2"/>
              </a:solidFill>
              <a:latin typeface="Comic Sans MS"/>
              <a:ea typeface="Comic Sans MS"/>
              <a:cs typeface="Comic Sans MS"/>
              <a:sym typeface="Comic Sans MS"/>
            </a:endParaRPr>
          </a:p>
        </p:txBody>
      </p:sp>
      <p:sp>
        <p:nvSpPr>
          <p:cNvPr id="143" name="Google Shape;143;p14"/>
          <p:cNvSpPr txBox="1"/>
          <p:nvPr/>
        </p:nvSpPr>
        <p:spPr>
          <a:xfrm>
            <a:off x="3555250" y="2672825"/>
            <a:ext cx="21168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omic Sans MS"/>
                <a:ea typeface="Comic Sans MS"/>
                <a:cs typeface="Comic Sans MS"/>
                <a:sym typeface="Comic Sans MS"/>
              </a:rPr>
              <a:t>Memories from the past</a:t>
            </a:r>
            <a:endParaRPr sz="1300">
              <a:solidFill>
                <a:schemeClr val="dk2"/>
              </a:solidFill>
              <a:latin typeface="Comic Sans MS"/>
              <a:ea typeface="Comic Sans MS"/>
              <a:cs typeface="Comic Sans MS"/>
              <a:sym typeface="Comic Sans MS"/>
            </a:endParaRPr>
          </a:p>
        </p:txBody>
      </p:sp>
      <p:sp>
        <p:nvSpPr>
          <p:cNvPr id="144" name="Google Shape;144;p14"/>
          <p:cNvSpPr txBox="1"/>
          <p:nvPr/>
        </p:nvSpPr>
        <p:spPr>
          <a:xfrm>
            <a:off x="6145013" y="3327925"/>
            <a:ext cx="28662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omic Sans MS"/>
                <a:ea typeface="Comic Sans MS"/>
                <a:cs typeface="Comic Sans MS"/>
                <a:sym typeface="Comic Sans MS"/>
              </a:rPr>
              <a:t>The Superior Broomrape Data Set</a:t>
            </a:r>
            <a:endParaRPr sz="1300">
              <a:solidFill>
                <a:schemeClr val="dk2"/>
              </a:solidFill>
              <a:latin typeface="Comic Sans MS"/>
              <a:ea typeface="Comic Sans MS"/>
              <a:cs typeface="Comic Sans MS"/>
              <a:sym typeface="Comic Sans MS"/>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Broomrape?</a:t>
            </a:r>
            <a:endParaRPr/>
          </a:p>
        </p:txBody>
      </p:sp>
      <p:sp>
        <p:nvSpPr>
          <p:cNvPr id="150" name="Google Shape;150;p15"/>
          <p:cNvSpPr txBox="1"/>
          <p:nvPr>
            <p:ph idx="1" type="body"/>
          </p:nvPr>
        </p:nvSpPr>
        <p:spPr>
          <a:xfrm>
            <a:off x="3449325" y="1570075"/>
            <a:ext cx="2794500" cy="3015900"/>
          </a:xfrm>
          <a:prstGeom prst="rect">
            <a:avLst/>
          </a:prstGeom>
        </p:spPr>
        <p:txBody>
          <a:bodyPr anchorCtr="0" anchor="t" bIns="91425" lIns="91425" spcFirstLastPara="1" rIns="91425" wrap="square" tIns="91425">
            <a:normAutofit fontScale="92500"/>
          </a:bodyPr>
          <a:lstStyle/>
          <a:p>
            <a:pPr indent="457200" lvl="0" marL="0" rtl="0" algn="l">
              <a:spcBef>
                <a:spcPts val="0"/>
              </a:spcBef>
              <a:spcAft>
                <a:spcPts val="1200"/>
              </a:spcAft>
              <a:buNone/>
            </a:pPr>
            <a:r>
              <a:rPr lang="en"/>
              <a:t>Sunflower Broomrape(</a:t>
            </a:r>
            <a:r>
              <a:rPr i="1" lang="en"/>
              <a:t>Orobanche cumana Wallr.</a:t>
            </a:r>
            <a:r>
              <a:rPr lang="en"/>
              <a:t>)is a parasitic plant causing devastating effects. When the broomrape seeds sense plant </a:t>
            </a:r>
            <a:r>
              <a:rPr lang="en"/>
              <a:t>hormones, usually GR24,</a:t>
            </a:r>
            <a:r>
              <a:rPr lang="en"/>
              <a:t> from the host’s roots, they starts growing and attaches to the root. After ~14 days, they emerge and have flowers. Broomrape </a:t>
            </a:r>
            <a:r>
              <a:rPr lang="en"/>
              <a:t>is a big problem </a:t>
            </a:r>
            <a:r>
              <a:rPr lang="en"/>
              <a:t>because</a:t>
            </a:r>
            <a:r>
              <a:rPr lang="en"/>
              <a:t> they have really small seeds which can be spread by trailer and transplanters. In Yolo County, Tomato Broomrape/Branched Broomrape is also causing major tomato plants destruction.</a:t>
            </a:r>
            <a:endParaRPr/>
          </a:p>
        </p:txBody>
      </p:sp>
      <p:pic>
        <p:nvPicPr>
          <p:cNvPr id="151" name="Google Shape;151;p15"/>
          <p:cNvPicPr preferRelativeResize="0"/>
          <p:nvPr/>
        </p:nvPicPr>
        <p:blipFill rotWithShape="1">
          <a:blip r:embed="rId3">
            <a:alphaModFix/>
          </a:blip>
          <a:srcRect b="28244" l="37243" r="18216" t="38775"/>
          <a:stretch/>
        </p:blipFill>
        <p:spPr>
          <a:xfrm>
            <a:off x="6691752" y="341438"/>
            <a:ext cx="1988049" cy="1962926"/>
          </a:xfrm>
          <a:prstGeom prst="rect">
            <a:avLst/>
          </a:prstGeom>
          <a:noFill/>
          <a:ln>
            <a:noFill/>
          </a:ln>
        </p:spPr>
      </p:pic>
      <p:sp>
        <p:nvSpPr>
          <p:cNvPr id="152" name="Google Shape;152;p15"/>
          <p:cNvSpPr txBox="1"/>
          <p:nvPr/>
        </p:nvSpPr>
        <p:spPr>
          <a:xfrm>
            <a:off x="5156550" y="341450"/>
            <a:ext cx="1315800" cy="7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Top:Figure 1. Mature Branched Broomrape on Tomato Plant</a:t>
            </a:r>
            <a:endParaRPr sz="900">
              <a:solidFill>
                <a:schemeClr val="dk2"/>
              </a:solidFill>
              <a:latin typeface="Calibri"/>
              <a:ea typeface="Calibri"/>
              <a:cs typeface="Calibri"/>
              <a:sym typeface="Calibri"/>
            </a:endParaRPr>
          </a:p>
          <a:p>
            <a:pPr indent="0" lvl="0" marL="0" rtl="0" algn="l">
              <a:spcBef>
                <a:spcPts val="0"/>
              </a:spcBef>
              <a:spcAft>
                <a:spcPts val="0"/>
              </a:spcAft>
              <a:buNone/>
            </a:pPr>
            <a:r>
              <a:rPr lang="en" sz="900">
                <a:solidFill>
                  <a:schemeClr val="dk2"/>
                </a:solidFill>
                <a:latin typeface="Calibri"/>
                <a:ea typeface="Calibri"/>
                <a:cs typeface="Calibri"/>
                <a:sym typeface="Calibri"/>
              </a:rPr>
              <a:t>Bottom:Figure 3. Sunflower Broomrape</a:t>
            </a:r>
            <a:endParaRPr sz="900">
              <a:solidFill>
                <a:schemeClr val="dk2"/>
              </a:solidFill>
              <a:latin typeface="Calibri"/>
              <a:ea typeface="Calibri"/>
              <a:cs typeface="Calibri"/>
              <a:sym typeface="Calibri"/>
            </a:endParaRPr>
          </a:p>
        </p:txBody>
      </p:sp>
      <p:pic>
        <p:nvPicPr>
          <p:cNvPr id="153" name="Google Shape;153;p15"/>
          <p:cNvPicPr preferRelativeResize="0"/>
          <p:nvPr/>
        </p:nvPicPr>
        <p:blipFill rotWithShape="1">
          <a:blip r:embed="rId4">
            <a:alphaModFix/>
          </a:blip>
          <a:srcRect b="0" l="11877" r="29205" t="43003"/>
          <a:stretch/>
        </p:blipFill>
        <p:spPr>
          <a:xfrm>
            <a:off x="904725" y="1570075"/>
            <a:ext cx="2337949" cy="3015823"/>
          </a:xfrm>
          <a:prstGeom prst="rect">
            <a:avLst/>
          </a:prstGeom>
          <a:noFill/>
          <a:ln>
            <a:noFill/>
          </a:ln>
        </p:spPr>
      </p:pic>
      <p:sp>
        <p:nvSpPr>
          <p:cNvPr id="154" name="Google Shape;154;p15"/>
          <p:cNvSpPr txBox="1"/>
          <p:nvPr/>
        </p:nvSpPr>
        <p:spPr>
          <a:xfrm>
            <a:off x="904725" y="4531525"/>
            <a:ext cx="22509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Figure 2. Branched broomrape’s attachment on tomato plant</a:t>
            </a:r>
            <a:endParaRPr sz="1300">
              <a:solidFill>
                <a:schemeClr val="dk2"/>
              </a:solidFill>
              <a:latin typeface="Calibri"/>
              <a:ea typeface="Calibri"/>
              <a:cs typeface="Calibri"/>
              <a:sym typeface="Calibri"/>
            </a:endParaRPr>
          </a:p>
        </p:txBody>
      </p:sp>
      <p:cxnSp>
        <p:nvCxnSpPr>
          <p:cNvPr id="155" name="Google Shape;155;p15"/>
          <p:cNvCxnSpPr/>
          <p:nvPr/>
        </p:nvCxnSpPr>
        <p:spPr>
          <a:xfrm rot="10800000">
            <a:off x="544125" y="2657650"/>
            <a:ext cx="534600" cy="217500"/>
          </a:xfrm>
          <a:prstGeom prst="straightConnector1">
            <a:avLst/>
          </a:prstGeom>
          <a:noFill/>
          <a:ln cap="flat" cmpd="sng" w="9525">
            <a:solidFill>
              <a:srgbClr val="FF0000"/>
            </a:solidFill>
            <a:prstDash val="solid"/>
            <a:round/>
            <a:headEnd len="med" w="med" type="none"/>
            <a:tailEnd len="med" w="med" type="none"/>
          </a:ln>
        </p:spPr>
      </p:cxnSp>
      <p:sp>
        <p:nvSpPr>
          <p:cNvPr id="156" name="Google Shape;156;p15"/>
          <p:cNvSpPr txBox="1"/>
          <p:nvPr/>
        </p:nvSpPr>
        <p:spPr>
          <a:xfrm>
            <a:off x="274025" y="2255350"/>
            <a:ext cx="8808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A Growing shoot</a:t>
            </a:r>
            <a:endParaRPr sz="1300">
              <a:solidFill>
                <a:schemeClr val="dk2"/>
              </a:solidFill>
              <a:latin typeface="Calibri"/>
              <a:ea typeface="Calibri"/>
              <a:cs typeface="Calibri"/>
              <a:sym typeface="Calibri"/>
            </a:endParaRPr>
          </a:p>
        </p:txBody>
      </p:sp>
      <p:pic>
        <p:nvPicPr>
          <p:cNvPr id="157" name="Google Shape;157;p15"/>
          <p:cNvPicPr preferRelativeResize="0"/>
          <p:nvPr/>
        </p:nvPicPr>
        <p:blipFill rotWithShape="1">
          <a:blip r:embed="rId5">
            <a:alphaModFix/>
          </a:blip>
          <a:srcRect b="0" l="18819" r="21794" t="0"/>
          <a:stretch/>
        </p:blipFill>
        <p:spPr>
          <a:xfrm>
            <a:off x="6691750" y="2463700"/>
            <a:ext cx="2044224" cy="2286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3" name="Google Shape;163;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16"/>
          <p:cNvPicPr preferRelativeResize="0"/>
          <p:nvPr/>
        </p:nvPicPr>
        <p:blipFill rotWithShape="1">
          <a:blip r:embed="rId3">
            <a:alphaModFix/>
          </a:blip>
          <a:srcRect b="43494" l="0" r="63173" t="6580"/>
          <a:stretch/>
        </p:blipFill>
        <p:spPr>
          <a:xfrm>
            <a:off x="1460100" y="275325"/>
            <a:ext cx="5727273" cy="4367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Data/Methods</a:t>
            </a:r>
            <a:endParaRPr/>
          </a:p>
        </p:txBody>
      </p:sp>
      <p:sp>
        <p:nvSpPr>
          <p:cNvPr id="170" name="Google Shape;170;p17"/>
          <p:cNvSpPr txBox="1"/>
          <p:nvPr>
            <p:ph idx="1" type="body"/>
          </p:nvPr>
        </p:nvSpPr>
        <p:spPr>
          <a:xfrm>
            <a:off x="819150" y="2571750"/>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Data Cleaning: clean_names to unite the names of variables, pivot the original table longer to fit actual need of data analyzation and plotting, separate broomrape type and the year when experiments were done.</a:t>
            </a:r>
            <a:endParaRPr/>
          </a:p>
          <a:p>
            <a:pPr indent="-311150" lvl="0" marL="457200" rtl="0" algn="l">
              <a:spcBef>
                <a:spcPts val="0"/>
              </a:spcBef>
              <a:spcAft>
                <a:spcPts val="0"/>
              </a:spcAft>
              <a:buSzPts val="1300"/>
              <a:buAutoNum type="arabicPeriod"/>
            </a:pPr>
            <a:r>
              <a:rPr lang="en"/>
              <a:t>Data Analyzation and V</a:t>
            </a:r>
            <a:r>
              <a:rPr lang="en"/>
              <a:t>isualization</a:t>
            </a:r>
            <a:r>
              <a:rPr lang="en"/>
              <a:t>: summarise, top_n and geon_col() mainly. Two plots are constructed.</a:t>
            </a:r>
            <a:endParaRPr/>
          </a:p>
          <a:p>
            <a:pPr indent="-311150" lvl="0" marL="457200" rtl="0" algn="l">
              <a:spcBef>
                <a:spcPts val="0"/>
              </a:spcBef>
              <a:spcAft>
                <a:spcPts val="0"/>
              </a:spcAft>
              <a:buSzPts val="1300"/>
              <a:buAutoNum type="arabicPeriod"/>
            </a:pPr>
            <a:r>
              <a:rPr lang="en"/>
              <a:t>App Construction: shinyapp is used to construct an app. User can choose different sunflower origin and accession to compare their broomrape </a:t>
            </a:r>
            <a:r>
              <a:rPr lang="en"/>
              <a:t>resistance</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a:t>
            </a:r>
            <a:endParaRPr/>
          </a:p>
        </p:txBody>
      </p:sp>
      <p:sp>
        <p:nvSpPr>
          <p:cNvPr id="176" name="Google Shape;176;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https://powo.science.kew.org/taxon/urn:lsid:ipni.org:names:662284-1</a:t>
            </a:r>
            <a:endParaRPr/>
          </a:p>
          <a:p>
            <a:pPr indent="0" lvl="0" marL="0" rtl="0" algn="l">
              <a:spcBef>
                <a:spcPts val="1200"/>
              </a:spcBef>
              <a:spcAft>
                <a:spcPts val="0"/>
              </a:spcAft>
              <a:buNone/>
            </a:pPr>
            <a:r>
              <a:rPr lang="en"/>
              <a:t>Caldero ́ n-Gonza ́ lez A, Pe ́ rez-Vich B, Pouilly N, Boniface M-C, Louarn J, Velasco L and Muños S (2023) Association mapping for broomrape resistance in sunflower.</a:t>
            </a:r>
            <a:endParaRPr/>
          </a:p>
          <a:p>
            <a:pPr indent="0" lvl="0" marL="0" rtl="0" algn="l">
              <a:spcBef>
                <a:spcPts val="1200"/>
              </a:spcBef>
              <a:spcAft>
                <a:spcPts val="1200"/>
              </a:spcAft>
              <a:buNone/>
            </a:pPr>
            <a:r>
              <a:rPr lang="en"/>
              <a:t>Front. Plant Sci. 13:1056231. doi: 10.3389/fpls.2022.1056231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